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dana sekcija" id="{62374CF4-2A02-444E-8F05-959B1642A61E}">
          <p14:sldIdLst>
            <p14:sldId id="256"/>
            <p14:sldId id="257"/>
            <p14:sldId id="258"/>
            <p14:sldId id="259"/>
            <p14:sldId id="260"/>
            <p14:sldId id="261"/>
            <p14:sldId id="262"/>
            <p14:sldId id="263"/>
            <p14:sldId id="264"/>
            <p14:sldId id="265"/>
            <p14:sldId id="266"/>
            <p14:sldId id="267"/>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2" d="100"/>
          <a:sy n="102"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C764DE79-268F-4C1A-8933-263129D2AF90}"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C764DE79-268F-4C1A-8933-263129D2AF90}"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C764DE79-268F-4C1A-8933-263129D2AF90}"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4/17/2025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760D3A-085D-A870-CB7B-C444281C19F0}"/>
              </a:ext>
            </a:extLst>
          </p:cNvPr>
          <p:cNvSpPr>
            <a:spLocks noGrp="1"/>
          </p:cNvSpPr>
          <p:nvPr>
            <p:ph type="ctrTitle"/>
          </p:nvPr>
        </p:nvSpPr>
        <p:spPr>
          <a:xfrm>
            <a:off x="1524000" y="1744533"/>
            <a:ext cx="9144000" cy="3025430"/>
          </a:xfrm>
        </p:spPr>
        <p:txBody>
          <a:bodyPr>
            <a:normAutofit fontScale="90000"/>
          </a:bodyPr>
          <a:lstStyle/>
          <a:p>
            <a:r>
              <a:rPr lang="bs-Latn-BA" dirty="0">
                <a:latin typeface="Times New Roman" panose="02020603050405020304" pitchFamily="18" charset="0"/>
                <a:cs typeface="Times New Roman" panose="02020603050405020304" pitchFamily="18" charset="0"/>
              </a:rPr>
              <a:t>IZMJENA ODLUKE O JAVNIM PARKIRALIŠTIMA NA PODRUČJU OPĆINE TRAVNIK</a:t>
            </a:r>
            <a:endParaRPr lang="hr-HR" dirty="0">
              <a:latin typeface="Times New Roman" panose="02020603050405020304" pitchFamily="18" charset="0"/>
              <a:cs typeface="Times New Roman" panose="02020603050405020304" pitchFamily="18" charset="0"/>
            </a:endParaRPr>
          </a:p>
        </p:txBody>
      </p:sp>
      <p:sp>
        <p:nvSpPr>
          <p:cNvPr id="3" name="Podnaslov 2">
            <a:extLst>
              <a:ext uri="{FF2B5EF4-FFF2-40B4-BE49-F238E27FC236}">
                <a16:creationId xmlns:a16="http://schemas.microsoft.com/office/drawing/2014/main" id="{6A99A8E6-58FF-DE3D-FA9F-B6D2D189D6CD}"/>
              </a:ext>
            </a:extLst>
          </p:cNvPr>
          <p:cNvSpPr>
            <a:spLocks noGrp="1"/>
          </p:cNvSpPr>
          <p:nvPr>
            <p:ph type="subTitle" idx="1"/>
          </p:nvPr>
        </p:nvSpPr>
        <p:spPr>
          <a:xfrm>
            <a:off x="1524000" y="5063193"/>
            <a:ext cx="9144000" cy="1655762"/>
          </a:xfrm>
        </p:spPr>
        <p:txBody>
          <a:bodyPr/>
          <a:lstStyle/>
          <a:p>
            <a:r>
              <a:rPr lang="bs-Latn-BA" dirty="0">
                <a:latin typeface="Times New Roman" panose="02020603050405020304" pitchFamily="18" charset="0"/>
                <a:cs typeface="Times New Roman" panose="02020603050405020304" pitchFamily="18" charset="0"/>
              </a:rPr>
              <a:t>(PRIJEDLOG)</a:t>
            </a:r>
          </a:p>
          <a:p>
            <a:endParaRPr lang="bs-Latn-BA" dirty="0">
              <a:latin typeface="Times New Roman" panose="02020603050405020304" pitchFamily="18"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7C38C1BA-4F0D-65E5-E7EC-AFD155C8B25E}"/>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106B1AD9-CA90-028B-B1BE-0CD2D9891A81}"/>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34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CAD52-98B7-B76F-2D7A-493872AC8FA0}"/>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4F43E0E9-8DFD-E4D3-91F5-371AA9A4636B}"/>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47DEB04D-F3EE-9DF6-395E-0D740ADCE39A}"/>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2" name="Rezervirano mjesto sadržaja 11">
            <a:extLst>
              <a:ext uri="{FF2B5EF4-FFF2-40B4-BE49-F238E27FC236}">
                <a16:creationId xmlns:a16="http://schemas.microsoft.com/office/drawing/2014/main" id="{F807521D-13F7-EBF8-26A5-0E2BF1428E5B}"/>
              </a:ext>
            </a:extLst>
          </p:cNvPr>
          <p:cNvSpPr>
            <a:spLocks noGrp="1"/>
          </p:cNvSpPr>
          <p:nvPr>
            <p:ph idx="1"/>
          </p:nvPr>
        </p:nvSpPr>
        <p:spPr>
          <a:xfrm>
            <a:off x="838199" y="2284561"/>
            <a:ext cx="10515599" cy="4322188"/>
          </a:xfrm>
        </p:spPr>
        <p:txBody>
          <a:bodyPr>
            <a:normAutofit/>
          </a:bodyPr>
          <a:lstStyle/>
          <a:p>
            <a:pPr indent="0" algn="just">
              <a:lnSpc>
                <a:spcPct val="115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Plaćanje parkirne karte na javnom parkiralištu vrši se putem: ovlaštenog službenog lica JP STAN, poluautomatski, automatski i pomoću mobilnog telefona slanjem SMS poruke, korištenjem mobilne aplikacije i sl.</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zervirano mjesto sadržaja 2">
            <a:extLst>
              <a:ext uri="{FF2B5EF4-FFF2-40B4-BE49-F238E27FC236}">
                <a16:creationId xmlns:a16="http://schemas.microsoft.com/office/drawing/2014/main" id="{F4DD5482-8408-1E6E-4960-4C9DD7344FA9}"/>
              </a:ext>
            </a:extLst>
          </p:cNvPr>
          <p:cNvSpPr txBox="1">
            <a:spLocks/>
          </p:cNvSpPr>
          <p:nvPr/>
        </p:nvSpPr>
        <p:spPr>
          <a:xfrm>
            <a:off x="838200" y="1601952"/>
            <a:ext cx="10515600" cy="3776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sz="1800" dirty="0">
                <a:latin typeface="Arial" panose="020B0604020202020204" pitchFamily="34" charset="0"/>
                <a:ea typeface="Times New Roman" panose="02020603050405020304" pitchFamily="18" charset="0"/>
                <a:cs typeface="Times New Roman" panose="02020603050405020304" pitchFamily="18" charset="0"/>
              </a:rPr>
              <a:t>Mijenja se član 13. </a:t>
            </a:r>
            <a:r>
              <a:rPr lang="bs-Latn-BA" sz="1800" dirty="0">
                <a:effectLst/>
                <a:latin typeface="Arial" panose="020B0604020202020204" pitchFamily="34" charset="0"/>
                <a:ea typeface="Times New Roman" panose="02020603050405020304" pitchFamily="18" charset="0"/>
                <a:cs typeface="Times New Roman" panose="02020603050405020304" pitchFamily="18" charset="0"/>
              </a:rPr>
              <a:t>(Načini plaćanja parkirne karte):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53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CC8E2-C8E6-2B84-B183-D680E60BB1F2}"/>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AC4740BB-EA88-E69D-37FC-A4315AA1C6D7}"/>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C453E6BC-B068-B1EB-4BA3-939D090C670D}"/>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2" name="Rezervirano mjesto sadržaja 11">
            <a:extLst>
              <a:ext uri="{FF2B5EF4-FFF2-40B4-BE49-F238E27FC236}">
                <a16:creationId xmlns:a16="http://schemas.microsoft.com/office/drawing/2014/main" id="{E0B5FC7C-D893-918D-D6C4-55F92083251E}"/>
              </a:ext>
            </a:extLst>
          </p:cNvPr>
          <p:cNvSpPr>
            <a:spLocks noGrp="1"/>
          </p:cNvSpPr>
          <p:nvPr>
            <p:ph idx="1"/>
          </p:nvPr>
        </p:nvSpPr>
        <p:spPr>
          <a:xfrm>
            <a:off x="838199" y="2284561"/>
            <a:ext cx="10515599" cy="4322188"/>
          </a:xfrm>
        </p:spPr>
        <p:txBody>
          <a:bodyPr>
            <a:normAutofit/>
          </a:bodyPr>
          <a:lstStyle/>
          <a:p>
            <a:pPr indent="449580" algn="just">
              <a:lnSpc>
                <a:spcPct val="115000"/>
              </a:lnSpc>
              <a:spcAft>
                <a:spcPts val="1000"/>
              </a:spcAft>
            </a:pPr>
            <a:r>
              <a:rPr lang="bs-Latn-BA" sz="1800" dirty="0">
                <a:effectLst/>
                <a:latin typeface="Arial" panose="020B0604020202020204" pitchFamily="34" charset="0"/>
                <a:ea typeface="Times New Roman" panose="02020603050405020304" pitchFamily="18" charset="0"/>
                <a:cs typeface="Times New Roman" panose="02020603050405020304" pitchFamily="18" charset="0"/>
              </a:rPr>
              <a:t>Na svakom javnom parkiralištu, dozvoljava se parkiranje bez plaćanja naknade, sljednicima porodice šehida, poginulog borca, dobitnicima i sljednicima dobitnika ratnih priznanja ili odličja i to: značke Zlatni ljiljan, Zlatne policijske značke-zvijezde i Reda hrvatskog trolista, </a:t>
            </a: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na ograničeno vrijeme do 1 (jedan) sat u svim zonama, osim u zoni IV, uz pravilno istaknutu važeću iskaznicu-vinjetu.</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zervirano mjesto sadržaja 2">
            <a:extLst>
              <a:ext uri="{FF2B5EF4-FFF2-40B4-BE49-F238E27FC236}">
                <a16:creationId xmlns:a16="http://schemas.microsoft.com/office/drawing/2014/main" id="{464EFE04-0340-A82D-8F79-BA62D28D8BAA}"/>
              </a:ext>
            </a:extLst>
          </p:cNvPr>
          <p:cNvSpPr txBox="1">
            <a:spLocks/>
          </p:cNvSpPr>
          <p:nvPr/>
        </p:nvSpPr>
        <p:spPr>
          <a:xfrm>
            <a:off x="838200" y="1601952"/>
            <a:ext cx="10515600" cy="37767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sz="1800" dirty="0">
                <a:latin typeface="Arial" panose="020B0604020202020204" pitchFamily="34" charset="0"/>
                <a:ea typeface="Times New Roman" panose="02020603050405020304" pitchFamily="18" charset="0"/>
                <a:cs typeface="Times New Roman" panose="02020603050405020304" pitchFamily="18" charset="0"/>
              </a:rPr>
              <a:t>Mijenja se član 19. </a:t>
            </a:r>
            <a:r>
              <a:rPr lang="bs-Latn-BA" sz="1800" dirty="0">
                <a:effectLst/>
                <a:latin typeface="Arial" panose="020B0604020202020204" pitchFamily="34" charset="0"/>
                <a:ea typeface="Times New Roman" panose="02020603050405020304" pitchFamily="18" charset="0"/>
                <a:cs typeface="Times New Roman" panose="02020603050405020304" pitchFamily="18" charset="0"/>
              </a:rPr>
              <a:t>(Parkirne karte za sljednike porodice šehida, poginulog borca, dobitnike i sljednike ratnih priznanja ili odličja i civilne žrtve rata):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82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07CBC-D97F-ED68-9E45-68DAB20D659F}"/>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5F9960D7-4336-DD0A-8683-9B88C60D2CAD}"/>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8E2E1852-2499-FD07-D6F6-94B8F926C8C4}"/>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2" name="Rezervirano mjesto sadržaja 11">
            <a:extLst>
              <a:ext uri="{FF2B5EF4-FFF2-40B4-BE49-F238E27FC236}">
                <a16:creationId xmlns:a16="http://schemas.microsoft.com/office/drawing/2014/main" id="{5CC54E8A-8A71-0403-0F23-C608070AAE2B}"/>
              </a:ext>
            </a:extLst>
          </p:cNvPr>
          <p:cNvSpPr>
            <a:spLocks noGrp="1"/>
          </p:cNvSpPr>
          <p:nvPr>
            <p:ph idx="1"/>
          </p:nvPr>
        </p:nvSpPr>
        <p:spPr>
          <a:xfrm>
            <a:off x="838199" y="2284561"/>
            <a:ext cx="10515599" cy="4322188"/>
          </a:xfrm>
        </p:spPr>
        <p:txBody>
          <a:bodyPr>
            <a:normAutofit/>
          </a:bodyPr>
          <a:lstStyle/>
          <a:p>
            <a:pPr indent="449580" algn="just">
              <a:lnSpc>
                <a:spcPct val="115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Javna parkirališta mogu biti u potpunosti ili </a:t>
            </a:r>
            <a:r>
              <a:rPr lang="bs-Latn-BA"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djelimično</a:t>
            </a: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namijenjena za parkiranje vozila poznatih korisnika.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0" algn="just">
              <a:lnSpc>
                <a:spcPct val="115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Poznati korisnici mogu biti javne institucije, stanari u objektima kolektivnog stanovanja te pravna i fizička lica koja obavljaju samostalnu djelatnost.</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zervirano mjesto sadržaja 2">
            <a:extLst>
              <a:ext uri="{FF2B5EF4-FFF2-40B4-BE49-F238E27FC236}">
                <a16:creationId xmlns:a16="http://schemas.microsoft.com/office/drawing/2014/main" id="{2BFE5672-0632-A5C0-E678-F82B54DDC44A}"/>
              </a:ext>
            </a:extLst>
          </p:cNvPr>
          <p:cNvSpPr txBox="1">
            <a:spLocks/>
          </p:cNvSpPr>
          <p:nvPr/>
        </p:nvSpPr>
        <p:spPr>
          <a:xfrm>
            <a:off x="838200" y="1601952"/>
            <a:ext cx="10515600" cy="3776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sz="1800" dirty="0">
                <a:latin typeface="Arial" panose="020B0604020202020204" pitchFamily="34" charset="0"/>
                <a:ea typeface="Times New Roman" panose="02020603050405020304" pitchFamily="18" charset="0"/>
                <a:cs typeface="Times New Roman" panose="02020603050405020304" pitchFamily="18" charset="0"/>
              </a:rPr>
              <a:t>Mijenja se član 20. </a:t>
            </a:r>
            <a:r>
              <a:rPr lang="bs-Latn-BA" sz="1800" dirty="0">
                <a:effectLst/>
                <a:latin typeface="Arial" panose="020B0604020202020204" pitchFamily="34" charset="0"/>
                <a:ea typeface="Times New Roman" panose="02020603050405020304" pitchFamily="18" charset="0"/>
                <a:cs typeface="Times New Roman" panose="02020603050405020304" pitchFamily="18" charset="0"/>
              </a:rPr>
              <a:t>(Javna parkirališta namijenjena za parkiranje vozila poznatih korisnika):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83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EA60E-93B5-C6F9-F6CB-0E971134D0C9}"/>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D4F13642-0441-14F5-DD5F-DAE6DED1ABBA}"/>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7F04B2E1-A340-7AAD-ECEA-9530A079D2E1}"/>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2" name="Rezervirano mjesto sadržaja 11">
            <a:extLst>
              <a:ext uri="{FF2B5EF4-FFF2-40B4-BE49-F238E27FC236}">
                <a16:creationId xmlns:a16="http://schemas.microsoft.com/office/drawing/2014/main" id="{0FAD4998-A986-EB2D-0018-32D89AB7B794}"/>
              </a:ext>
            </a:extLst>
          </p:cNvPr>
          <p:cNvSpPr>
            <a:spLocks noGrp="1"/>
          </p:cNvSpPr>
          <p:nvPr>
            <p:ph idx="1"/>
          </p:nvPr>
        </p:nvSpPr>
        <p:spPr>
          <a:xfrm>
            <a:off x="838199" y="2284561"/>
            <a:ext cx="10515599" cy="4322188"/>
          </a:xfrm>
        </p:spPr>
        <p:txBody>
          <a:bodyPr>
            <a:normAutofit/>
          </a:bodyPr>
          <a:lstStyle/>
          <a:p>
            <a:pPr indent="449580" algn="just">
              <a:lnSpc>
                <a:spcPct val="115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Parking površine iz člana 20. ove Odluke označene su vertikalnom saobraćajnom signalizacijom koja sadrži:</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oznaku lokacije parkinga (skraćeni naziv parkinga),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znak zabrane parkiranja cijeli ili dio parkinga koji se koristi za parkiranje vozila poznatih korisnika koji imaju odgovarajuću vinjetu,</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broj parking mjesta za poznate korisnike,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upozorenje da će vozila bez uredno istaknute vinjete biti blokirana uređajem za blokiranje točkova - „lisicama“.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zervirano mjesto sadržaja 2">
            <a:extLst>
              <a:ext uri="{FF2B5EF4-FFF2-40B4-BE49-F238E27FC236}">
                <a16:creationId xmlns:a16="http://schemas.microsoft.com/office/drawing/2014/main" id="{AA2EC8BA-2F65-61F0-755F-7DEFB33829C5}"/>
              </a:ext>
            </a:extLst>
          </p:cNvPr>
          <p:cNvSpPr txBox="1">
            <a:spLocks/>
          </p:cNvSpPr>
          <p:nvPr/>
        </p:nvSpPr>
        <p:spPr>
          <a:xfrm>
            <a:off x="838200" y="1601951"/>
            <a:ext cx="10515600" cy="52212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sz="1800" dirty="0">
                <a:latin typeface="Arial" panose="020B0604020202020204" pitchFamily="34" charset="0"/>
                <a:ea typeface="Times New Roman" panose="02020603050405020304" pitchFamily="18" charset="0"/>
                <a:cs typeface="Times New Roman" panose="02020603050405020304" pitchFamily="18" charset="0"/>
              </a:rPr>
              <a:t>Mijenja se član 21. (</a:t>
            </a:r>
            <a:r>
              <a:rPr lang="bs-Latn-BA" sz="1800" dirty="0">
                <a:effectLst/>
                <a:latin typeface="Arial" panose="020B0604020202020204" pitchFamily="34" charset="0"/>
                <a:ea typeface="Times New Roman" panose="02020603050405020304" pitchFamily="18" charset="0"/>
              </a:rPr>
              <a:t>Vertikalna saobraćajna signalizacija javnih parkirališta namijenjenih za parkiranje vozila poznatih korisnika) :</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07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0409-82C7-2B3F-B6AB-BBB22C86B029}"/>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FF68AE8-EF8B-7B74-2081-DDC92A5BFA67}"/>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F7992E1A-CC19-15F7-845E-C3AB5D041BA9}"/>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2" name="Rezervirano mjesto sadržaja 11">
            <a:extLst>
              <a:ext uri="{FF2B5EF4-FFF2-40B4-BE49-F238E27FC236}">
                <a16:creationId xmlns:a16="http://schemas.microsoft.com/office/drawing/2014/main" id="{58CDB665-A98E-92BC-B71A-D5F5B82B44B7}"/>
              </a:ext>
            </a:extLst>
          </p:cNvPr>
          <p:cNvSpPr>
            <a:spLocks noGrp="1"/>
          </p:cNvSpPr>
          <p:nvPr>
            <p:ph idx="1"/>
          </p:nvPr>
        </p:nvSpPr>
        <p:spPr>
          <a:xfrm>
            <a:off x="838199" y="2284561"/>
            <a:ext cx="10515599" cy="4322188"/>
          </a:xfrm>
        </p:spPr>
        <p:txBody>
          <a:bodyPr>
            <a:normAutofit/>
          </a:bodyPr>
          <a:lstStyle/>
          <a:p>
            <a:pPr indent="0" algn="just">
              <a:lnSpc>
                <a:spcPct val="115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Vozila blokirana na javnom parkiralištu tzv. „lisicama“, nakon što se korisnik nije javio istog dana a najduže 3 (tri) dana, JP STAN pokreće proceduru fizičkog uklanjanja tog vozila specijaliziranim vozilom za te poslove tzv. „paukom" u vlasništvu JP STAN odnosno ukoliko isto ne posjeduje može ga angažovati na osnovu posebnog ugovora sklopljenog u skladu sa Pravilnikom.</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zervirano mjesto sadržaja 2">
            <a:extLst>
              <a:ext uri="{FF2B5EF4-FFF2-40B4-BE49-F238E27FC236}">
                <a16:creationId xmlns:a16="http://schemas.microsoft.com/office/drawing/2014/main" id="{4BA13069-63AA-7EDB-3474-9BE6E8BB591D}"/>
              </a:ext>
            </a:extLst>
          </p:cNvPr>
          <p:cNvSpPr txBox="1">
            <a:spLocks/>
          </p:cNvSpPr>
          <p:nvPr/>
        </p:nvSpPr>
        <p:spPr>
          <a:xfrm>
            <a:off x="838200" y="1601951"/>
            <a:ext cx="10515600" cy="522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sz="1800" dirty="0">
                <a:latin typeface="Arial" panose="020B0604020202020204" pitchFamily="34" charset="0"/>
                <a:ea typeface="Times New Roman" panose="02020603050405020304" pitchFamily="18" charset="0"/>
                <a:cs typeface="Times New Roman" panose="02020603050405020304" pitchFamily="18" charset="0"/>
              </a:rPr>
              <a:t>Mijenja se član 33. </a:t>
            </a:r>
            <a:r>
              <a:rPr lang="bs-Latn-BA" sz="1800" dirty="0">
                <a:effectLst/>
                <a:latin typeface="Arial" panose="020B0604020202020204" pitchFamily="34" charset="0"/>
                <a:ea typeface="Times New Roman" panose="02020603050405020304" pitchFamily="18" charset="0"/>
                <a:cs typeface="Times New Roman" panose="02020603050405020304" pitchFamily="18" charset="0"/>
              </a:rPr>
              <a:t>(Uklanjanje blokiranih vozila)</a:t>
            </a:r>
            <a:r>
              <a:rPr lang="bs-Latn-BA" sz="1800" dirty="0">
                <a:effectLst/>
                <a:latin typeface="Arial" panose="020B0604020202020204" pitchFamily="34" charset="0"/>
                <a:ea typeface="Times New Roman" panose="02020603050405020304" pitchFamily="18" charset="0"/>
              </a:rPr>
              <a:t> :</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24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E35AE-4260-33E4-B668-8B9F6286A300}"/>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2B51CD1D-3041-C49F-774E-440DFC686E14}"/>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4F617C90-47C8-265A-252A-DD66DE4A0829}"/>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4" name="Rezervirano mjesto sadržaja 2">
            <a:extLst>
              <a:ext uri="{FF2B5EF4-FFF2-40B4-BE49-F238E27FC236}">
                <a16:creationId xmlns:a16="http://schemas.microsoft.com/office/drawing/2014/main" id="{CE177F50-2BE3-C7CF-93F5-CBBEDC5E670D}"/>
              </a:ext>
            </a:extLst>
          </p:cNvPr>
          <p:cNvSpPr txBox="1">
            <a:spLocks/>
          </p:cNvSpPr>
          <p:nvPr/>
        </p:nvSpPr>
        <p:spPr>
          <a:xfrm>
            <a:off x="838200" y="1601950"/>
            <a:ext cx="10515600" cy="4648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dirty="0">
                <a:latin typeface="Arial" panose="020B0604020202020204" pitchFamily="34" charset="0"/>
                <a:ea typeface="Times New Roman" panose="02020603050405020304" pitchFamily="18" charset="0"/>
                <a:cs typeface="Times New Roman" panose="02020603050405020304" pitchFamily="18" charset="0"/>
              </a:rPr>
              <a:t>Prijedlozi i sugestije mogu se dostaviti do 25.04.2025. godine putem e-maila:</a:t>
            </a:r>
          </a:p>
          <a:p>
            <a:pPr algn="just">
              <a:lnSpc>
                <a:spcPct val="115000"/>
              </a:lnSpc>
              <a:spcAft>
                <a:spcPts val="1000"/>
              </a:spcAft>
            </a:pPr>
            <a:r>
              <a:rPr lang="bs-Latn-BA" dirty="0">
                <a:latin typeface="Arial" panose="020B0604020202020204" pitchFamily="34" charset="0"/>
                <a:ea typeface="Times New Roman" panose="02020603050405020304" pitchFamily="18" charset="0"/>
                <a:cs typeface="Times New Roman" panose="02020603050405020304" pitchFamily="18" charset="0"/>
              </a:rPr>
              <a:t>samir.hrnjic@opcinatravnik.com.ba</a:t>
            </a: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86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9EBCE5-CA8A-CAEB-CC58-0CEC9416B225}"/>
              </a:ext>
            </a:extLst>
          </p:cNvPr>
          <p:cNvSpPr>
            <a:spLocks noGrp="1"/>
          </p:cNvSpPr>
          <p:nvPr>
            <p:ph type="title"/>
          </p:nvPr>
        </p:nvSpPr>
        <p:spPr>
          <a:xfrm>
            <a:off x="838200" y="1365676"/>
            <a:ext cx="10515600" cy="1325563"/>
          </a:xfrm>
        </p:spPr>
        <p:txBody>
          <a:bodyPr/>
          <a:lstStyle/>
          <a:p>
            <a:r>
              <a:rPr lang="bs-Latn-BA" b="1" dirty="0">
                <a:latin typeface="Times New Roman" panose="02020603050405020304" pitchFamily="18" charset="0"/>
                <a:cs typeface="Times New Roman" panose="02020603050405020304" pitchFamily="18" charset="0"/>
              </a:rPr>
              <a:t>Pravni osnov:</a:t>
            </a:r>
            <a:endParaRPr lang="hr-HR" b="1" dirty="0">
              <a:latin typeface="Times New Roman" panose="02020603050405020304" pitchFamily="18" charset="0"/>
              <a:cs typeface="Times New Roman" panose="02020603050405020304" pitchFamily="18" charset="0"/>
            </a:endParaRPr>
          </a:p>
        </p:txBody>
      </p:sp>
      <p:sp>
        <p:nvSpPr>
          <p:cNvPr id="3" name="Rezervirano mjesto sadržaja 2">
            <a:extLst>
              <a:ext uri="{FF2B5EF4-FFF2-40B4-BE49-F238E27FC236}">
                <a16:creationId xmlns:a16="http://schemas.microsoft.com/office/drawing/2014/main" id="{E3D8DB07-573F-92DB-D48F-4311C99A627B}"/>
              </a:ext>
            </a:extLst>
          </p:cNvPr>
          <p:cNvSpPr>
            <a:spLocks noGrp="1"/>
          </p:cNvSpPr>
          <p:nvPr>
            <p:ph idx="1"/>
          </p:nvPr>
        </p:nvSpPr>
        <p:spPr>
          <a:xfrm>
            <a:off x="838200" y="3119404"/>
            <a:ext cx="10515600" cy="4351338"/>
          </a:xfrm>
        </p:spPr>
        <p:txBody>
          <a:bodyPr>
            <a:normAutofit/>
          </a:bodyPr>
          <a:lstStyle/>
          <a:p>
            <a:r>
              <a:rPr lang="bs-Latn-BA" dirty="0">
                <a:effectLst/>
                <a:latin typeface="Times New Roman" panose="02020603050405020304" pitchFamily="18" charset="0"/>
                <a:ea typeface="Times New Roman" panose="02020603050405020304" pitchFamily="18" charset="0"/>
                <a:cs typeface="Times New Roman" panose="02020603050405020304" pitchFamily="18" charset="0"/>
              </a:rPr>
              <a:t>Članom 8. Zakona o principima lokalne samouprave u Federaciji Bosne i Hercegovine ( "Službene novine Federacije BiH", broj 49/06 i 51/09) gdje je predviđena nadležnost jedinica lokalne samouprave vezano za javna parkirališta (uređenje, obilježavanje i održavanje). </a:t>
            </a:r>
          </a:p>
          <a:p>
            <a:r>
              <a:rPr lang="bs-Latn-BA" dirty="0">
                <a:effectLst/>
                <a:latin typeface="Times New Roman" panose="02020603050405020304" pitchFamily="18" charset="0"/>
                <a:ea typeface="Times New Roman" panose="02020603050405020304" pitchFamily="18" charset="0"/>
                <a:cs typeface="Times New Roman" panose="02020603050405020304" pitchFamily="18" charset="0"/>
              </a:rPr>
              <a:t>Članom 13. Zakona utvrđena je nadležnost OV da odlučuje o pitanjima koja su data u nadležnost jedinica lokalne samouprave.</a:t>
            </a:r>
            <a:endParaRPr lang="hr-HR" sz="4000" dirty="0">
              <a:latin typeface="Times New Roman" panose="02020603050405020304" pitchFamily="18" charset="0"/>
              <a:cs typeface="Times New Roman" panose="02020603050405020304" pitchFamily="18" charset="0"/>
            </a:endParaRPr>
          </a:p>
        </p:txBody>
      </p:sp>
      <p:pic>
        <p:nvPicPr>
          <p:cNvPr id="4" name="Picture 4" descr="A close up of a sign&#10;&#10;Description automatically generated">
            <a:extLst>
              <a:ext uri="{FF2B5EF4-FFF2-40B4-BE49-F238E27FC236}">
                <a16:creationId xmlns:a16="http://schemas.microsoft.com/office/drawing/2014/main" id="{F6908F8F-040B-8A7F-54D8-E850782C44DD}"/>
              </a:ext>
            </a:extLst>
          </p:cNvPr>
          <p:cNvPicPr>
            <a:picLocks noChangeAspect="1"/>
          </p:cNvPicPr>
          <p:nvPr/>
        </p:nvPicPr>
        <p:blipFill>
          <a:blip r:embed="rId2"/>
          <a:stretch>
            <a:fillRect/>
          </a:stretch>
        </p:blipFill>
        <p:spPr>
          <a:xfrm>
            <a:off x="378677" y="251251"/>
            <a:ext cx="952500" cy="1114425"/>
          </a:xfrm>
          <a:prstGeom prst="rect">
            <a:avLst/>
          </a:prstGeom>
        </p:spPr>
      </p:pic>
      <p:sp>
        <p:nvSpPr>
          <p:cNvPr id="5" name="Naslov 1">
            <a:extLst>
              <a:ext uri="{FF2B5EF4-FFF2-40B4-BE49-F238E27FC236}">
                <a16:creationId xmlns:a16="http://schemas.microsoft.com/office/drawing/2014/main" id="{8F8EBC5A-969A-3DF9-C94E-5EC1151CDC09}"/>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40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57FC5-2FF7-6B67-E363-2D4DAEA68DB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AAE44C0-4C66-E050-2D92-71ED09598DDB}"/>
              </a:ext>
            </a:extLst>
          </p:cNvPr>
          <p:cNvSpPr>
            <a:spLocks noGrp="1"/>
          </p:cNvSpPr>
          <p:nvPr>
            <p:ph type="title"/>
          </p:nvPr>
        </p:nvSpPr>
        <p:spPr>
          <a:xfrm>
            <a:off x="838200" y="1365676"/>
            <a:ext cx="10515600" cy="1325563"/>
          </a:xfrm>
        </p:spPr>
        <p:txBody>
          <a:bodyPr>
            <a:normAutofit/>
          </a:bodyPr>
          <a:lstStyle/>
          <a:p>
            <a:pPr algn="just">
              <a:lnSpc>
                <a:spcPct val="115000"/>
              </a:lnSpc>
              <a:spcAft>
                <a:spcPts val="1000"/>
              </a:spcAft>
            </a:pPr>
            <a:r>
              <a:rPr lang="bs-Latn-BA" b="1" dirty="0">
                <a:effectLst/>
                <a:latin typeface="Times New Roman" panose="02020603050405020304" pitchFamily="18" charset="0"/>
                <a:ea typeface="Times New Roman" panose="02020603050405020304" pitchFamily="18" charset="0"/>
                <a:cs typeface="Times New Roman" panose="02020603050405020304" pitchFamily="18" charset="0"/>
              </a:rPr>
              <a:t>Razlozi za donošenje:</a:t>
            </a:r>
            <a:endParaRPr lang="hr-HR"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zervirano mjesto sadržaja 2">
            <a:extLst>
              <a:ext uri="{FF2B5EF4-FFF2-40B4-BE49-F238E27FC236}">
                <a16:creationId xmlns:a16="http://schemas.microsoft.com/office/drawing/2014/main" id="{2FFCF887-DC15-EA84-C87C-B0175941DC4E}"/>
              </a:ext>
            </a:extLst>
          </p:cNvPr>
          <p:cNvSpPr>
            <a:spLocks noGrp="1"/>
          </p:cNvSpPr>
          <p:nvPr>
            <p:ph idx="1"/>
          </p:nvPr>
        </p:nvSpPr>
        <p:spPr>
          <a:xfrm>
            <a:off x="838200" y="2592372"/>
            <a:ext cx="10515600" cy="4014378"/>
          </a:xfrm>
        </p:spPr>
        <p:txBody>
          <a:bodyPr>
            <a:normAutofit fontScale="47500" lnSpcReduction="20000"/>
          </a:bodyPr>
          <a:lstStyle/>
          <a:p>
            <a:pPr algn="just">
              <a:lnSpc>
                <a:spcPct val="115000"/>
              </a:lnSpc>
              <a:spcAft>
                <a:spcPts val="1000"/>
              </a:spcAft>
              <a:buNone/>
            </a:pPr>
            <a:r>
              <a:rPr lang="hr-HR" sz="5100" dirty="0">
                <a:effectLst/>
                <a:latin typeface="Calibri" panose="020F0502020204030204" pitchFamily="34" charset="0"/>
                <a:ea typeface="Times New Roman" panose="02020603050405020304" pitchFamily="18" charset="0"/>
                <a:cs typeface="Times New Roman" panose="02020603050405020304" pitchFamily="18" charset="0"/>
              </a:rPr>
              <a:t>Zbog trenda u svim većim gradovima u BiH koji su uredili ili relativno uredili ovu oblast, stvorila se potreba i obaveza da i Općina Travnik riješi problematiku parkiranja, posebice u užem urbanom području.</a:t>
            </a:r>
          </a:p>
          <a:p>
            <a:pPr algn="just">
              <a:lnSpc>
                <a:spcPct val="115000"/>
              </a:lnSpc>
              <a:spcAft>
                <a:spcPts val="1000"/>
              </a:spcAft>
              <a:buNone/>
            </a:pPr>
            <a:r>
              <a:rPr lang="hr-HR" sz="5100" dirty="0">
                <a:effectLst/>
                <a:latin typeface="Calibri" panose="020F0502020204030204" pitchFamily="34" charset="0"/>
                <a:ea typeface="Times New Roman" panose="02020603050405020304" pitchFamily="18" charset="0"/>
                <a:cs typeface="Times New Roman" panose="02020603050405020304" pitchFamily="18" charset="0"/>
              </a:rPr>
              <a:t>Ovom Odlukom se jasno preciziraju nadležnosti te načini odobravanja formiranja javnih parkirališta i postavljanje opreme na istim.</a:t>
            </a:r>
          </a:p>
          <a:p>
            <a:pPr algn="just">
              <a:lnSpc>
                <a:spcPct val="115000"/>
              </a:lnSpc>
              <a:spcAft>
                <a:spcPts val="1000"/>
              </a:spcAft>
              <a:buNone/>
            </a:pPr>
            <a:r>
              <a:rPr lang="hr-HR" sz="5100" dirty="0">
                <a:effectLst/>
                <a:latin typeface="Calibri" panose="020F0502020204030204" pitchFamily="34" charset="0"/>
                <a:ea typeface="Times New Roman" panose="02020603050405020304" pitchFamily="18" charset="0"/>
                <a:cs typeface="Times New Roman" panose="02020603050405020304" pitchFamily="18" charset="0"/>
              </a:rPr>
              <a:t>Isto tako, načini naplate su se u današnje vrijeme modernizovali i ovom Odlukom je predviđena upotreba mnogih mogućnosti, odnosno svih poznatih i primjenjivih elektronskih aparata i uređaja te mogućnosti za naplatu i kontrolu korištenja javnih parkirališta.</a:t>
            </a:r>
          </a:p>
          <a:p>
            <a:pPr algn="just">
              <a:lnSpc>
                <a:spcPct val="115000"/>
              </a:lnSpc>
              <a:spcAft>
                <a:spcPts val="1000"/>
              </a:spcAft>
              <a:buNone/>
            </a:pP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E12269B9-06A8-5888-B718-08CD9DCD6C0C}"/>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B3955CC1-8BD2-CAE6-3EC7-AC4074E1D8B7}"/>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83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04C85-8BA2-4E0F-219B-4B24FE36AAF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8D457EC-3C85-C8C8-84F0-B76A724EF9D1}"/>
              </a:ext>
            </a:extLst>
          </p:cNvPr>
          <p:cNvSpPr>
            <a:spLocks noGrp="1"/>
          </p:cNvSpPr>
          <p:nvPr>
            <p:ph type="title"/>
          </p:nvPr>
        </p:nvSpPr>
        <p:spPr>
          <a:xfrm>
            <a:off x="838200" y="1365676"/>
            <a:ext cx="10515600" cy="1325563"/>
          </a:xfrm>
        </p:spPr>
        <p:txBody>
          <a:bodyPr>
            <a:normAutofit/>
          </a:bodyPr>
          <a:lstStyle/>
          <a:p>
            <a:pPr algn="just">
              <a:lnSpc>
                <a:spcPct val="115000"/>
              </a:lnSpc>
              <a:spcAft>
                <a:spcPts val="1000"/>
              </a:spcAft>
            </a:pPr>
            <a:r>
              <a:rPr lang="bs-Latn-BA" b="1" dirty="0">
                <a:latin typeface="Times New Roman" panose="02020603050405020304" pitchFamily="18" charset="0"/>
                <a:ea typeface="Times New Roman" panose="02020603050405020304" pitchFamily="18" charset="0"/>
                <a:cs typeface="Times New Roman" panose="02020603050405020304" pitchFamily="18" charset="0"/>
              </a:rPr>
              <a:t>Izmjene:</a:t>
            </a:r>
            <a:endParaRPr lang="hr-HR"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zervirano mjesto sadržaja 2">
            <a:extLst>
              <a:ext uri="{FF2B5EF4-FFF2-40B4-BE49-F238E27FC236}">
                <a16:creationId xmlns:a16="http://schemas.microsoft.com/office/drawing/2014/main" id="{75B9D18D-6EA9-14BB-2062-FE3DF0CDC3C5}"/>
              </a:ext>
            </a:extLst>
          </p:cNvPr>
          <p:cNvSpPr>
            <a:spLocks noGrp="1"/>
          </p:cNvSpPr>
          <p:nvPr>
            <p:ph idx="1"/>
          </p:nvPr>
        </p:nvSpPr>
        <p:spPr>
          <a:xfrm>
            <a:off x="838200" y="2592372"/>
            <a:ext cx="10515600" cy="914399"/>
          </a:xfrm>
        </p:spPr>
        <p:txBody>
          <a:bodyPr>
            <a:normAutofit/>
          </a:bodyPr>
          <a:lstStyle/>
          <a:p>
            <a:pPr algn="just">
              <a:lnSpc>
                <a:spcPct val="115000"/>
              </a:lnSpc>
              <a:spcAft>
                <a:spcPts val="1000"/>
              </a:spcAft>
            </a:pPr>
            <a:r>
              <a:rPr lang="bs-Latn-BA" sz="1800" dirty="0">
                <a:effectLst/>
                <a:latin typeface="Arial" panose="020B0604020202020204" pitchFamily="34" charset="0"/>
                <a:ea typeface="Times New Roman" panose="02020603050405020304" pitchFamily="18" charset="0"/>
                <a:cs typeface="Times New Roman" panose="02020603050405020304" pitchFamily="18" charset="0"/>
              </a:rPr>
              <a:t>U Članu 1. postojeće Odluke nije utvrđeno da se istom uređuju i parking zone te se iste dodaju u Članu 1.</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buNone/>
            </a:pP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6F843FA9-6436-893E-13B3-7F1B4C3FC1C9}"/>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BB2BC305-F55C-D9C7-3F00-71DFD10619F5}"/>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pic>
        <p:nvPicPr>
          <p:cNvPr id="7" name="Slika 6">
            <a:extLst>
              <a:ext uri="{FF2B5EF4-FFF2-40B4-BE49-F238E27FC236}">
                <a16:creationId xmlns:a16="http://schemas.microsoft.com/office/drawing/2014/main" id="{7D42516A-F35B-3FBF-A681-9A70546ED0A6}"/>
              </a:ext>
            </a:extLst>
          </p:cNvPr>
          <p:cNvPicPr>
            <a:picLocks noChangeAspect="1"/>
          </p:cNvPicPr>
          <p:nvPr/>
        </p:nvPicPr>
        <p:blipFill>
          <a:blip r:embed="rId3"/>
          <a:stretch>
            <a:fillRect/>
          </a:stretch>
        </p:blipFill>
        <p:spPr>
          <a:xfrm>
            <a:off x="0" y="3284968"/>
            <a:ext cx="12192000" cy="3832544"/>
          </a:xfrm>
          <a:prstGeom prst="rect">
            <a:avLst/>
          </a:prstGeom>
        </p:spPr>
      </p:pic>
    </p:spTree>
    <p:extLst>
      <p:ext uri="{BB962C8B-B14F-4D97-AF65-F5344CB8AC3E}">
        <p14:creationId xmlns:p14="http://schemas.microsoft.com/office/powerpoint/2010/main" val="149008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7BD7A-CB62-354E-A21C-FC68011A3041}"/>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01DF8028-704D-C4DF-0851-721E0C6F3469}"/>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28779167-EFB0-0D07-9E5D-35E74FEFF4BB}"/>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2" name="Rezervirano mjesto sadržaja 11">
            <a:extLst>
              <a:ext uri="{FF2B5EF4-FFF2-40B4-BE49-F238E27FC236}">
                <a16:creationId xmlns:a16="http://schemas.microsoft.com/office/drawing/2014/main" id="{A7839308-F1F0-C12C-76D5-507276309CA3}"/>
              </a:ext>
            </a:extLst>
          </p:cNvPr>
          <p:cNvSpPr>
            <a:spLocks noGrp="1"/>
          </p:cNvSpPr>
          <p:nvPr>
            <p:ph idx="1"/>
          </p:nvPr>
        </p:nvSpPr>
        <p:spPr>
          <a:xfrm>
            <a:off x="838200" y="1979630"/>
            <a:ext cx="10515600" cy="4878369"/>
          </a:xfrm>
        </p:spPr>
        <p:txBody>
          <a:bodyPr>
            <a:normAutofit fontScale="62500" lnSpcReduction="20000"/>
          </a:bodyPr>
          <a:lstStyle/>
          <a:p>
            <a:pPr algn="just">
              <a:lnSpc>
                <a:spcPct val="115000"/>
              </a:lnSpc>
              <a:spcAft>
                <a:spcPts val="1000"/>
              </a:spcAft>
              <a:buNone/>
            </a:pPr>
            <a:r>
              <a:rPr lang="bs-Latn-BA" sz="2800" dirty="0">
                <a:effectLst/>
                <a:latin typeface="Arial" panose="020B0604020202020204" pitchFamily="34" charset="0"/>
                <a:ea typeface="Times New Roman" panose="02020603050405020304" pitchFamily="18" charset="0"/>
                <a:cs typeface="Times New Roman" panose="02020603050405020304" pitchFamily="18" charset="0"/>
              </a:rPr>
              <a:t>Javna parkirališta na kojima se pruža usluga parkiranja na području općine Travnik uz naplatu, razvrstavaju se u šest parking zona:</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bs-Latn-BA"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Zona I, odnosno njene granice obuhvataju ulicu Erika Brandisa do ulice Gimanzijska i dalje Bosanskom ulicom do raskrsnice ulica Donja Čaršija i Donja Mahala</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bs-Latn-BA"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Zona II, odnosno njene granice obuhvataju ulicu Potur Mahala do ulice Šehida pa do raskrsnice ulica Donja Čaršija i Donja Mahala ulicom Bosanska do ulice Prnjavor</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bs-Latn-BA"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Zona III, odnosno njene granice obuhvataju od ulice Prnjavor do ulice Bosanska, dalje ulicom Bosanska do ulice Gimnazijska pa do ulice Školska i dalje Školskom ulicom do ulica Luka. Od ulice Luka prema ulici Kulina Bana do ulice Šehida, i tako ulicom Šehida do ulice Prnjavor.</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bs-Latn-BA"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Zona IV obuhvata od raskrsnice ulica Šumeće i ulice Šehida do spoja ulica Mostarska i M5, tačnije turstičko mjesto Plava Voda.</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bs-Latn-BA"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Zona V obuhvata parkinge od kružne raskrsnice ulica Bosanska, Kulina Bana i Aleja konzula do kružne raskrsnice ulica Kacijan, Pirota i Aleja konzula uključujući i ulicu Luke,</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bs-Latn-BA"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Zona VI obuhvata sve ostale parkinge</a:t>
            </a:r>
            <a:endParaRPr lang="hr-HR" dirty="0"/>
          </a:p>
        </p:txBody>
      </p:sp>
      <p:sp>
        <p:nvSpPr>
          <p:cNvPr id="14" name="Rezervirano mjesto sadržaja 2">
            <a:extLst>
              <a:ext uri="{FF2B5EF4-FFF2-40B4-BE49-F238E27FC236}">
                <a16:creationId xmlns:a16="http://schemas.microsoft.com/office/drawing/2014/main" id="{533B5004-D939-585E-C3D3-B20095A1B0CA}"/>
              </a:ext>
            </a:extLst>
          </p:cNvPr>
          <p:cNvSpPr txBox="1">
            <a:spLocks/>
          </p:cNvSpPr>
          <p:nvPr/>
        </p:nvSpPr>
        <p:spPr>
          <a:xfrm>
            <a:off x="838200" y="1601952"/>
            <a:ext cx="10515600" cy="3776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sz="1800" dirty="0">
                <a:latin typeface="Arial" panose="020B0604020202020204" pitchFamily="34" charset="0"/>
                <a:ea typeface="Times New Roman" panose="02020603050405020304" pitchFamily="18" charset="0"/>
                <a:cs typeface="Times New Roman" panose="02020603050405020304" pitchFamily="18" charset="0"/>
              </a:rPr>
              <a:t>U Članu 6. definišu se parking zone i to kako slijedi:</a:t>
            </a:r>
            <a:endParaRPr lang="hr-HR"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53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DF88C-7A90-D34E-1DDD-90D4C918F536}"/>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5D599B1B-3195-4BAF-008A-B8D926E4D2F5}"/>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574CD664-B6A4-A2D5-C9DC-FBA0C6772995}"/>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2" name="Rezervirano mjesto sadržaja 11">
            <a:extLst>
              <a:ext uri="{FF2B5EF4-FFF2-40B4-BE49-F238E27FC236}">
                <a16:creationId xmlns:a16="http://schemas.microsoft.com/office/drawing/2014/main" id="{7D64E0FE-C4DA-E238-82C5-A3E380A58D99}"/>
              </a:ext>
            </a:extLst>
          </p:cNvPr>
          <p:cNvSpPr>
            <a:spLocks noGrp="1"/>
          </p:cNvSpPr>
          <p:nvPr>
            <p:ph idx="1"/>
          </p:nvPr>
        </p:nvSpPr>
        <p:spPr>
          <a:xfrm>
            <a:off x="1218218" y="2535812"/>
            <a:ext cx="9755564" cy="2026761"/>
          </a:xfrm>
        </p:spPr>
        <p:txBody>
          <a:bodyPr>
            <a:normAutofit fontScale="92500" lnSpcReduction="20000"/>
          </a:bodyPr>
          <a:lstStyle/>
          <a:p>
            <a:pPr indent="449580" algn="just">
              <a:lnSpc>
                <a:spcPct val="115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Radno vrijeme javnih parkirališta utvrđuje se u zavisnosti od parking zone i položaja javnog parkirališta i to:</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lphaLcParenR"/>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od 00:00 h do 24:00 h tokom cijele godine na zatvorenim javnim parkiralištima.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od 08:00 h do 20:00 h tokom cijele godine na otvorenim javnim parkiralištima osim javnih parkirališta kod Konzuma, Adicco banke i hotela Lipa gdje je radno vrijeme od 08:00 h do 22:00 h.</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zervirano mjesto sadržaja 2">
            <a:extLst>
              <a:ext uri="{FF2B5EF4-FFF2-40B4-BE49-F238E27FC236}">
                <a16:creationId xmlns:a16="http://schemas.microsoft.com/office/drawing/2014/main" id="{881B19DC-3B2E-F58D-5EDC-92E2E2C63F1F}"/>
              </a:ext>
            </a:extLst>
          </p:cNvPr>
          <p:cNvSpPr txBox="1">
            <a:spLocks/>
          </p:cNvSpPr>
          <p:nvPr/>
        </p:nvSpPr>
        <p:spPr>
          <a:xfrm>
            <a:off x="838200" y="1601952"/>
            <a:ext cx="10515600" cy="3776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sz="1800" dirty="0">
                <a:latin typeface="Arial" panose="020B0604020202020204" pitchFamily="34" charset="0"/>
                <a:ea typeface="Times New Roman" panose="02020603050405020304" pitchFamily="18" charset="0"/>
                <a:cs typeface="Times New Roman" panose="02020603050405020304" pitchFamily="18" charset="0"/>
              </a:rPr>
              <a:t>Mijenja se član 8. (Radno vrijeme javnih parkirališta) :</a:t>
            </a:r>
            <a:endParaRPr lang="hr-HR"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77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699E3-87F3-47C1-B4A5-5FB725DDE4C8}"/>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6F35B368-D3B0-1A30-EF99-8E3FD602B9FC}"/>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BC64634D-BEF4-86CF-27A2-42AEBACAFBEA}"/>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2" name="Rezervirano mjesto sadržaja 11">
            <a:extLst>
              <a:ext uri="{FF2B5EF4-FFF2-40B4-BE49-F238E27FC236}">
                <a16:creationId xmlns:a16="http://schemas.microsoft.com/office/drawing/2014/main" id="{3AE4FE1D-0C07-F212-EA54-8BCB6EABDC34}"/>
              </a:ext>
            </a:extLst>
          </p:cNvPr>
          <p:cNvSpPr>
            <a:spLocks noGrp="1"/>
          </p:cNvSpPr>
          <p:nvPr>
            <p:ph idx="1"/>
          </p:nvPr>
        </p:nvSpPr>
        <p:spPr>
          <a:xfrm>
            <a:off x="1218218" y="2535812"/>
            <a:ext cx="9755564" cy="2493388"/>
          </a:xfrm>
        </p:spPr>
        <p:txBody>
          <a:bodyPr>
            <a:normAutofit/>
          </a:bodyPr>
          <a:lstStyle/>
          <a:p>
            <a:pPr indent="0" algn="just">
              <a:lnSpc>
                <a:spcPct val="115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Vozilo kojim upravlja lice sa invaliditetom može se parkirati na javnim parkiralištima, odnosno na parking mjestima posebno obilježenim za lica sa invaliditetom, bez plaćanja parkirne karte ali samo uz posjedovanje znaka pristupačnosti i posebne vinjete na ograničeno vrijeme parkiranja do 1 (jedan) sat besplatno u zonama I, II, III, V.</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zervirano mjesto sadržaja 2">
            <a:extLst>
              <a:ext uri="{FF2B5EF4-FFF2-40B4-BE49-F238E27FC236}">
                <a16:creationId xmlns:a16="http://schemas.microsoft.com/office/drawing/2014/main" id="{8733E657-0295-EBC7-23D9-92C62A08E735}"/>
              </a:ext>
            </a:extLst>
          </p:cNvPr>
          <p:cNvSpPr txBox="1">
            <a:spLocks/>
          </p:cNvSpPr>
          <p:nvPr/>
        </p:nvSpPr>
        <p:spPr>
          <a:xfrm>
            <a:off x="838200" y="1601952"/>
            <a:ext cx="10515600" cy="3776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sz="1800" dirty="0">
                <a:latin typeface="Arial" panose="020B0604020202020204" pitchFamily="34" charset="0"/>
                <a:ea typeface="Times New Roman" panose="02020603050405020304" pitchFamily="18" charset="0"/>
                <a:cs typeface="Times New Roman" panose="02020603050405020304" pitchFamily="18" charset="0"/>
              </a:rPr>
              <a:t>Mijenja se član 10. </a:t>
            </a:r>
            <a:r>
              <a:rPr lang="bs-Latn-BA" sz="1800" dirty="0">
                <a:effectLst/>
                <a:latin typeface="Arial" panose="020B0604020202020204" pitchFamily="34" charset="0"/>
                <a:ea typeface="Times New Roman" panose="02020603050405020304" pitchFamily="18" charset="0"/>
                <a:cs typeface="Times New Roman" panose="02020603050405020304" pitchFamily="18" charset="0"/>
              </a:rPr>
              <a:t>(Parkirna mjesta za lica sa invaliditetom) </a:t>
            </a:r>
            <a:r>
              <a:rPr lang="bs-Latn-BA" sz="1800" dirty="0">
                <a:latin typeface="Arial" panose="020B0604020202020204" pitchFamily="34" charset="0"/>
                <a:ea typeface="Times New Roman" panose="02020603050405020304" pitchFamily="18" charset="0"/>
                <a:cs typeface="Times New Roman" panose="02020603050405020304" pitchFamily="18" charset="0"/>
              </a:rPr>
              <a:t>:</a:t>
            </a:r>
            <a:endParaRPr lang="hr-HR"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91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953C9-AEC6-92F5-318F-479BC36311D4}"/>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5EB011D-6CB6-7373-DCFD-AD0AD0203EEE}"/>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7CAD1361-934A-03EB-11DB-8527C4E9317B}"/>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2" name="Rezervirano mjesto sadržaja 11">
            <a:extLst>
              <a:ext uri="{FF2B5EF4-FFF2-40B4-BE49-F238E27FC236}">
                <a16:creationId xmlns:a16="http://schemas.microsoft.com/office/drawing/2014/main" id="{52DC2D12-B72B-5796-4AE9-B9A649E833B0}"/>
              </a:ext>
            </a:extLst>
          </p:cNvPr>
          <p:cNvSpPr>
            <a:spLocks noGrp="1"/>
          </p:cNvSpPr>
          <p:nvPr>
            <p:ph idx="1"/>
          </p:nvPr>
        </p:nvSpPr>
        <p:spPr>
          <a:xfrm>
            <a:off x="838199" y="2284561"/>
            <a:ext cx="10515599" cy="4322188"/>
          </a:xfrm>
        </p:spPr>
        <p:txBody>
          <a:bodyPr>
            <a:normAutofit fontScale="92500" lnSpcReduction="20000"/>
          </a:bodyPr>
          <a:lstStyle/>
          <a:p>
            <a:pPr marL="514350" indent="-285750" algn="just">
              <a:lnSpc>
                <a:spcPct val="120000"/>
              </a:lnSpc>
              <a:spcBef>
                <a:spcPts val="0"/>
              </a:spcBef>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Parkirna karta može biti satna i dnevna.</a:t>
            </a:r>
          </a:p>
          <a:p>
            <a:pPr marL="514350" indent="-285750" algn="just">
              <a:lnSpc>
                <a:spcPct val="120000"/>
              </a:lnSpc>
              <a:spcBef>
                <a:spcPts val="0"/>
              </a:spcBef>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Korisnik plaća uslugu korištenja javnih parkirališta unaprijed kupovinom parkirne karte ili elektronskim putem.</a:t>
            </a:r>
          </a:p>
          <a:p>
            <a:pPr marL="514350" indent="-285750" algn="just">
              <a:lnSpc>
                <a:spcPct val="120000"/>
              </a:lnSpc>
              <a:spcBef>
                <a:spcPts val="0"/>
              </a:spcBef>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Parkirna karta je dokaz o uredno plaćenoj naknadi za parkiranje na javnom parkiralištu.</a:t>
            </a:r>
          </a:p>
          <a:p>
            <a:pPr marL="514350" indent="-285750" algn="just">
              <a:lnSpc>
                <a:spcPct val="120000"/>
              </a:lnSpc>
              <a:spcBef>
                <a:spcPts val="0"/>
              </a:spcBef>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Korisnik je dužan istaći parkirnu kartu u vozilu ispod prednjeg vjetrobranskog stakla.</a:t>
            </a:r>
          </a:p>
          <a:p>
            <a:pPr marL="514350" indent="-285750" algn="just">
              <a:lnSpc>
                <a:spcPct val="120000"/>
              </a:lnSpc>
              <a:spcBef>
                <a:spcPts val="0"/>
              </a:spcBef>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U periodu važenja parkirne karte vozilo sa satnom, dnevnom parkirnom kartom može biti parkirano na svim javnim parkiralištima na kojima se vrši naplata unutar zone za koju je parkirna karta izdata.</a:t>
            </a:r>
          </a:p>
          <a:p>
            <a:pPr marL="514350" indent="-285750" algn="just">
              <a:lnSpc>
                <a:spcPct val="120000"/>
              </a:lnSpc>
              <a:spcBef>
                <a:spcPts val="0"/>
              </a:spcBef>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Parkirna karta sadrži slijedeće podatke:</a:t>
            </a:r>
          </a:p>
          <a:p>
            <a:pPr indent="0" algn="just">
              <a:lnSpc>
                <a:spcPct val="120000"/>
              </a:lnSpc>
              <a:spcBef>
                <a:spcPts val="0"/>
              </a:spcBef>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	skraćenu oznaku JP STAN,</a:t>
            </a:r>
          </a:p>
          <a:p>
            <a:pPr indent="0" algn="just">
              <a:lnSpc>
                <a:spcPct val="120000"/>
              </a:lnSpc>
              <a:spcBef>
                <a:spcPts val="0"/>
              </a:spcBef>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	serijski, odnosno, redni broj karte,</a:t>
            </a:r>
          </a:p>
          <a:p>
            <a:pPr indent="0" algn="just">
              <a:lnSpc>
                <a:spcPct val="120000"/>
              </a:lnSpc>
              <a:spcBef>
                <a:spcPts val="0"/>
              </a:spcBef>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	datum izdavanja,</a:t>
            </a:r>
          </a:p>
          <a:p>
            <a:pPr indent="0" algn="just">
              <a:lnSpc>
                <a:spcPct val="120000"/>
              </a:lnSpc>
              <a:spcBef>
                <a:spcPts val="0"/>
              </a:spcBef>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	vrijeme početka parkiranja,</a:t>
            </a:r>
          </a:p>
          <a:p>
            <a:pPr indent="0" algn="just">
              <a:lnSpc>
                <a:spcPct val="120000"/>
              </a:lnSpc>
              <a:spcBef>
                <a:spcPts val="0"/>
              </a:spcBef>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	vrijeme trajanja parkiranja,</a:t>
            </a:r>
          </a:p>
          <a:p>
            <a:pPr indent="0" algn="just">
              <a:lnSpc>
                <a:spcPct val="120000"/>
              </a:lnSpc>
              <a:spcBef>
                <a:spcPts val="0"/>
              </a:spcBef>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6.	obavijest o načinu isticanja parkirne karte,</a:t>
            </a:r>
          </a:p>
          <a:p>
            <a:pPr indent="0" algn="just">
              <a:lnSpc>
                <a:spcPct val="120000"/>
              </a:lnSpc>
              <a:spcBef>
                <a:spcPts val="0"/>
              </a:spcBef>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7.	cijenu parkiranja.</a:t>
            </a:r>
          </a:p>
        </p:txBody>
      </p:sp>
      <p:sp>
        <p:nvSpPr>
          <p:cNvPr id="14" name="Rezervirano mjesto sadržaja 2">
            <a:extLst>
              <a:ext uri="{FF2B5EF4-FFF2-40B4-BE49-F238E27FC236}">
                <a16:creationId xmlns:a16="http://schemas.microsoft.com/office/drawing/2014/main" id="{F8DE7633-0583-9D8E-3D64-E433CAB2BABE}"/>
              </a:ext>
            </a:extLst>
          </p:cNvPr>
          <p:cNvSpPr txBox="1">
            <a:spLocks/>
          </p:cNvSpPr>
          <p:nvPr/>
        </p:nvSpPr>
        <p:spPr>
          <a:xfrm>
            <a:off x="838200" y="1601952"/>
            <a:ext cx="10515600" cy="3776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sz="1800" dirty="0">
                <a:latin typeface="Arial" panose="020B0604020202020204" pitchFamily="34" charset="0"/>
                <a:ea typeface="Times New Roman" panose="02020603050405020304" pitchFamily="18" charset="0"/>
                <a:cs typeface="Times New Roman" panose="02020603050405020304" pitchFamily="18" charset="0"/>
              </a:rPr>
              <a:t>Mijenja se član 11. </a:t>
            </a:r>
            <a:r>
              <a:rPr lang="bs-Latn-BA" sz="1800" dirty="0">
                <a:effectLst/>
                <a:latin typeface="Arial" panose="020B0604020202020204" pitchFamily="34" charset="0"/>
                <a:ea typeface="Times New Roman" panose="02020603050405020304" pitchFamily="18" charset="0"/>
                <a:cs typeface="Times New Roman" panose="02020603050405020304" pitchFamily="18" charset="0"/>
              </a:rPr>
              <a:t>(Satna i dnevna parkirna karta) </a:t>
            </a:r>
            <a:r>
              <a:rPr lang="bs-Latn-BA" sz="1800" dirty="0">
                <a:latin typeface="Arial" panose="020B0604020202020204" pitchFamily="34" charset="0"/>
                <a:ea typeface="Times New Roman" panose="02020603050405020304" pitchFamily="18" charset="0"/>
                <a:cs typeface="Times New Roman" panose="02020603050405020304" pitchFamily="18" charset="0"/>
              </a:rPr>
              <a:t>:</a:t>
            </a:r>
            <a:endParaRPr lang="hr-HR"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85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28485-E8F3-DE5C-5797-8033C0ED9AF5}"/>
            </a:ext>
          </a:extLst>
        </p:cNvPr>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E821E8B4-1AE9-B6BD-F50B-B1D7C80FD2B2}"/>
              </a:ext>
            </a:extLst>
          </p:cNvPr>
          <p:cNvPicPr>
            <a:picLocks noChangeAspect="1"/>
          </p:cNvPicPr>
          <p:nvPr/>
        </p:nvPicPr>
        <p:blipFill>
          <a:blip r:embed="rId2"/>
          <a:stretch>
            <a:fillRect/>
          </a:stretch>
        </p:blipFill>
        <p:spPr>
          <a:xfrm>
            <a:off x="378677" y="251251"/>
            <a:ext cx="952500" cy="1114425"/>
          </a:xfrm>
          <a:prstGeom prst="rect">
            <a:avLst/>
          </a:prstGeom>
        </p:spPr>
      </p:pic>
      <p:sp>
        <p:nvSpPr>
          <p:cNvPr id="6" name="Naslov 1">
            <a:extLst>
              <a:ext uri="{FF2B5EF4-FFF2-40B4-BE49-F238E27FC236}">
                <a16:creationId xmlns:a16="http://schemas.microsoft.com/office/drawing/2014/main" id="{B300D58D-060D-4659-C9A8-BF68F2C5E9BA}"/>
              </a:ext>
            </a:extLst>
          </p:cNvPr>
          <p:cNvSpPr txBox="1">
            <a:spLocks/>
          </p:cNvSpPr>
          <p:nvPr/>
        </p:nvSpPr>
        <p:spPr>
          <a:xfrm>
            <a:off x="1331177" y="251251"/>
            <a:ext cx="10515600" cy="1114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a:latin typeface="Times New Roman" panose="02020603050405020304" pitchFamily="18" charset="0"/>
                <a:cs typeface="Times New Roman" panose="02020603050405020304" pitchFamily="18" charset="0"/>
              </a:rPr>
              <a:t>  OPĆINA TRAVNIK</a:t>
            </a:r>
            <a:endParaRPr lang="hr-HR" b="1" dirty="0">
              <a:latin typeface="Times New Roman" panose="02020603050405020304" pitchFamily="18" charset="0"/>
              <a:cs typeface="Times New Roman" panose="02020603050405020304" pitchFamily="18" charset="0"/>
            </a:endParaRPr>
          </a:p>
        </p:txBody>
      </p:sp>
      <p:sp>
        <p:nvSpPr>
          <p:cNvPr id="12" name="Rezervirano mjesto sadržaja 11">
            <a:extLst>
              <a:ext uri="{FF2B5EF4-FFF2-40B4-BE49-F238E27FC236}">
                <a16:creationId xmlns:a16="http://schemas.microsoft.com/office/drawing/2014/main" id="{AC4A11E7-EDE7-F411-257C-6F929589D242}"/>
              </a:ext>
            </a:extLst>
          </p:cNvPr>
          <p:cNvSpPr>
            <a:spLocks noGrp="1"/>
          </p:cNvSpPr>
          <p:nvPr>
            <p:ph idx="1"/>
          </p:nvPr>
        </p:nvSpPr>
        <p:spPr>
          <a:xfrm>
            <a:off x="838199" y="2284561"/>
            <a:ext cx="10515599" cy="4322188"/>
          </a:xfrm>
        </p:spPr>
        <p:txBody>
          <a:bodyPr>
            <a:normAutofit fontScale="77500" lnSpcReduction="20000"/>
          </a:bodyPr>
          <a:lstStyle/>
          <a:p>
            <a:pPr indent="449580" algn="just">
              <a:lnSpc>
                <a:spcPct val="120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JP STAN izdaje mjesečne i godišnje parkirne karte.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20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Parkirna karta iz stava 1 ovog člana izdaje se na osnovu podnesenog zahtjeva, uz koji se na uvid prilaže lična karta i saobraćajna dozvola.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20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Mjesečne i godišnje parkirne karte mogu se koristiti samo za vozilo za koje su izdate.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20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Mjesečna odnosno godišnja parkirna karta ima obilježje Općine Travnik (ime i grb), naziv JP STAN, registarsku oznaku vozila, serijski broj, mjesec ili godinu važenja karte.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20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Korisnik mjesečne, odnosno godišnje parkirne karte dužan je istaći parkirnu kartu u vozilu ispod prednjeg vjetrobranskog stakla.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20000"/>
              </a:lnSpc>
              <a:spcAft>
                <a:spcPts val="1000"/>
              </a:spcAft>
              <a:buNone/>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U periodu važenja parkirne karte, vozilo sa mjesečnom i godišnjom parkirnom kartom može biti parkirano na svim javnim parkiralištima na kojima se vrši naplata unutar zone za koju je parkirna karta izdata.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20000"/>
              </a:lnSpc>
              <a:spcAft>
                <a:spcPts val="1000"/>
              </a:spcAft>
            </a:pPr>
            <a:r>
              <a:rPr lang="bs-Latn-BA"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Izdavanje mjesečne i godišnje parkirne karte ne obavezuje JP STAN da za iste obezbjedi kontinuirano slobodno parkirno mjesto.</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zervirano mjesto sadržaja 2">
            <a:extLst>
              <a:ext uri="{FF2B5EF4-FFF2-40B4-BE49-F238E27FC236}">
                <a16:creationId xmlns:a16="http://schemas.microsoft.com/office/drawing/2014/main" id="{4531102A-B510-525E-F77D-413AE6749410}"/>
              </a:ext>
            </a:extLst>
          </p:cNvPr>
          <p:cNvSpPr txBox="1">
            <a:spLocks/>
          </p:cNvSpPr>
          <p:nvPr/>
        </p:nvSpPr>
        <p:spPr>
          <a:xfrm>
            <a:off x="838200" y="1601952"/>
            <a:ext cx="10515600" cy="3776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1000"/>
              </a:spcAft>
            </a:pPr>
            <a:r>
              <a:rPr lang="bs-Latn-BA" sz="1800" dirty="0">
                <a:latin typeface="Arial" panose="020B0604020202020204" pitchFamily="34" charset="0"/>
                <a:ea typeface="Times New Roman" panose="02020603050405020304" pitchFamily="18" charset="0"/>
                <a:cs typeface="Times New Roman" panose="02020603050405020304" pitchFamily="18" charset="0"/>
              </a:rPr>
              <a:t>Mijenja se član 12. </a:t>
            </a:r>
            <a:r>
              <a:rPr lang="bs-Latn-BA" sz="1800" dirty="0">
                <a:effectLst/>
                <a:latin typeface="Arial" panose="020B0604020202020204" pitchFamily="34" charset="0"/>
                <a:ea typeface="Times New Roman" panose="02020603050405020304" pitchFamily="18" charset="0"/>
                <a:cs typeface="Times New Roman" panose="02020603050405020304" pitchFamily="18" charset="0"/>
              </a:rPr>
              <a:t>(Mjesečna i godišnja parkirna karta)</a:t>
            </a:r>
            <a:r>
              <a:rPr lang="bs-Latn-BA" sz="1800" dirty="0">
                <a:latin typeface="Arial" panose="020B0604020202020204" pitchFamily="34" charset="0"/>
                <a:ea typeface="Times New Roman" panose="02020603050405020304" pitchFamily="18" charset="0"/>
                <a:cs typeface="Times New Roman" panose="02020603050405020304" pitchFamily="18" charset="0"/>
              </a:rPr>
              <a:t>:</a:t>
            </a:r>
            <a:endParaRPr lang="hr-HR"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797979"/>
      </p:ext>
    </p:extLst>
  </p:cSld>
  <p:clrMapOvr>
    <a:masterClrMapping/>
  </p:clrMapOvr>
</p:sld>
</file>

<file path=ppt/theme/theme1.xml><?xml version="1.0" encoding="utf-8"?>
<a:theme xmlns:a="http://schemas.openxmlformats.org/drawingml/2006/main" name="Tema sustava Offic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1293</Words>
  <Application>Microsoft Office PowerPoint</Application>
  <PresentationFormat>Široki zaslon</PresentationFormat>
  <Paragraphs>79</Paragraphs>
  <Slides>15</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15</vt:i4>
      </vt:variant>
    </vt:vector>
  </HeadingPairs>
  <TitlesOfParts>
    <vt:vector size="21" baseType="lpstr">
      <vt:lpstr>Aptos</vt:lpstr>
      <vt:lpstr>Aptos Display</vt:lpstr>
      <vt:lpstr>Arial</vt:lpstr>
      <vt:lpstr>Calibri</vt:lpstr>
      <vt:lpstr>Times New Roman</vt:lpstr>
      <vt:lpstr>Tema sustava Office</vt:lpstr>
      <vt:lpstr>IZMJENA ODLUKE O JAVNIM PARKIRALIŠTIMA NA PODRUČJU OPĆINE TRAVNIK</vt:lpstr>
      <vt:lpstr>Pravni osnov:</vt:lpstr>
      <vt:lpstr>Razlozi za donošenje:</vt:lpstr>
      <vt:lpstr>Izmjene: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Samir Hrnjic</dc:creator>
  <cp:lastModifiedBy>Samir Hrnjic</cp:lastModifiedBy>
  <cp:revision>3</cp:revision>
  <dcterms:created xsi:type="dcterms:W3CDTF">2025-04-07T06:39:35Z</dcterms:created>
  <dcterms:modified xsi:type="dcterms:W3CDTF">2025-04-17T13:10:26Z</dcterms:modified>
</cp:coreProperties>
</file>